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5" r:id="rId6"/>
    <p:sldId id="266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8037B7"/>
    <a:srgbClr val="F8F7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484" autoAdjust="0"/>
  </p:normalViewPr>
  <p:slideViewPr>
    <p:cSldViewPr>
      <p:cViewPr varScale="1">
        <p:scale>
          <a:sx n="104" d="100"/>
          <a:sy n="104" d="100"/>
        </p:scale>
        <p:origin x="120" y="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aha%20productions\Census%20Data\2016\Income%20by%20Sex%20and%20Education%202016%20Data%20and%20Graph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aha%20productions\Census%20Data\2015\Household%20Per%20Capita%20Median%20Income%202015%205%20year%20incr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307832736318974"/>
          <c:y val="7.1808603890411882E-2"/>
          <c:w val="0.68219689368378034"/>
          <c:h val="0.54255389606088977"/>
        </c:manualLayout>
      </c:layout>
      <c:barChart>
        <c:barDir val="col"/>
        <c:grouping val="clustered"/>
        <c:varyColors val="0"/>
        <c:ser>
          <c:idx val="0"/>
          <c:order val="0"/>
          <c:tx>
            <c:v>Male</c:v>
          </c:tx>
          <c:invertIfNegative val="0"/>
          <c:cat>
            <c:strRef>
              <c:f>Sheet1!$B$4:$J$4</c:f>
              <c:strCache>
                <c:ptCount val="9"/>
                <c:pt idx="0">
                  <c:v>Overall (with earnings)</c:v>
                </c:pt>
                <c:pt idx="1">
                  <c:v>Less Than Ninth Grade</c:v>
                </c:pt>
                <c:pt idx="2">
                  <c:v>Grades 9–12 (no diploma)</c:v>
                </c:pt>
                <c:pt idx="3">
                  <c:v>HS Diploma (includes GED)</c:v>
                </c:pt>
                <c:pt idx="4">
                  <c:v>Associate's Degree</c:v>
                </c:pt>
                <c:pt idx="5">
                  <c:v>Bachelor's Degree</c:v>
                </c:pt>
                <c:pt idx="6">
                  <c:v>Master's Degree</c:v>
                </c:pt>
                <c:pt idx="7">
                  <c:v>Professional Degree</c:v>
                </c:pt>
                <c:pt idx="8">
                  <c:v>Doctorate</c:v>
                </c:pt>
              </c:strCache>
            </c:strRef>
          </c:cat>
          <c:val>
            <c:numRef>
              <c:f>Sheet1!$B$10:$J$10</c:f>
              <c:numCache>
                <c:formatCode>"$"#,##0</c:formatCode>
                <c:ptCount val="9"/>
                <c:pt idx="0">
                  <c:v>47100</c:v>
                </c:pt>
                <c:pt idx="1">
                  <c:v>25411</c:v>
                </c:pt>
                <c:pt idx="2">
                  <c:v>28102</c:v>
                </c:pt>
                <c:pt idx="3">
                  <c:v>37003</c:v>
                </c:pt>
                <c:pt idx="4">
                  <c:v>47104</c:v>
                </c:pt>
                <c:pt idx="5">
                  <c:v>65190</c:v>
                </c:pt>
                <c:pt idx="6">
                  <c:v>78463</c:v>
                </c:pt>
                <c:pt idx="7">
                  <c:v>120247</c:v>
                </c:pt>
                <c:pt idx="8">
                  <c:v>100569</c:v>
                </c:pt>
              </c:numCache>
            </c:numRef>
          </c:val>
        </c:ser>
        <c:ser>
          <c:idx val="1"/>
          <c:order val="1"/>
          <c:tx>
            <c:v>Female</c:v>
          </c:tx>
          <c:spPr>
            <a:solidFill>
              <a:srgbClr val="CC0066"/>
            </a:solidFill>
          </c:spPr>
          <c:invertIfNegative val="0"/>
          <c:val>
            <c:numRef>
              <c:f>Sheet1!$B$11:$J$11</c:f>
              <c:numCache>
                <c:formatCode>"$"#,##0</c:formatCode>
                <c:ptCount val="9"/>
                <c:pt idx="0">
                  <c:v>32499</c:v>
                </c:pt>
                <c:pt idx="1">
                  <c:v>16953</c:v>
                </c:pt>
                <c:pt idx="2">
                  <c:v>17054</c:v>
                </c:pt>
                <c:pt idx="3">
                  <c:v>25385</c:v>
                </c:pt>
                <c:pt idx="4">
                  <c:v>32038</c:v>
                </c:pt>
                <c:pt idx="5">
                  <c:v>44092</c:v>
                </c:pt>
                <c:pt idx="6">
                  <c:v>54801</c:v>
                </c:pt>
                <c:pt idx="7">
                  <c:v>75979</c:v>
                </c:pt>
                <c:pt idx="8">
                  <c:v>71040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1893288"/>
        <c:axId val="411893680"/>
      </c:barChart>
      <c:catAx>
        <c:axId val="411893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18936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1893680"/>
        <c:scaling>
          <c:orientation val="minMax"/>
        </c:scaling>
        <c:delete val="0"/>
        <c:axPos val="l"/>
        <c:majorGridlines/>
        <c:numFmt formatCode="\$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118932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357810158787617"/>
          <c:y val="0.27925559836935276"/>
          <c:w val="0.1347755955792882"/>
          <c:h val="0.13031942815658681"/>
        </c:manualLayout>
      </c:layout>
      <c:overlay val="0"/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753143602147768"/>
          <c:y val="0.15771812080536912"/>
          <c:w val="0.81450252951096125"/>
          <c:h val="0.57382644358621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Per-Capita Income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Sheet1!$A$4:$A$20</c:f>
              <c:numCache>
                <c:formatCode>General</c:formatCode>
                <c:ptCount val="17"/>
                <c:pt idx="0">
                  <c:v>2015</c:v>
                </c:pt>
                <c:pt idx="1">
                  <c:v>2014</c:v>
                </c:pt>
                <c:pt idx="2">
                  <c:v>2013</c:v>
                </c:pt>
                <c:pt idx="3">
                  <c:v>2012</c:v>
                </c:pt>
                <c:pt idx="4">
                  <c:v>2011</c:v>
                </c:pt>
                <c:pt idx="5">
                  <c:v>2010</c:v>
                </c:pt>
                <c:pt idx="6">
                  <c:v>2009</c:v>
                </c:pt>
                <c:pt idx="7">
                  <c:v>2008</c:v>
                </c:pt>
                <c:pt idx="8">
                  <c:v>2005</c:v>
                </c:pt>
                <c:pt idx="9">
                  <c:v>2000</c:v>
                </c:pt>
                <c:pt idx="10">
                  <c:v>1995</c:v>
                </c:pt>
                <c:pt idx="11">
                  <c:v>1990</c:v>
                </c:pt>
                <c:pt idx="12">
                  <c:v>1985</c:v>
                </c:pt>
                <c:pt idx="13">
                  <c:v>1980</c:v>
                </c:pt>
                <c:pt idx="14">
                  <c:v>1975</c:v>
                </c:pt>
                <c:pt idx="15">
                  <c:v>1970</c:v>
                </c:pt>
                <c:pt idx="16">
                  <c:v>1967</c:v>
                </c:pt>
              </c:numCache>
            </c:numRef>
          </c:cat>
          <c:val>
            <c:numRef>
              <c:f>Sheet1!$B$4:$B$20</c:f>
              <c:numCache>
                <c:formatCode>#,##0</c:formatCode>
                <c:ptCount val="17"/>
                <c:pt idx="0">
                  <c:v>32653</c:v>
                </c:pt>
                <c:pt idx="1">
                  <c:v>30176</c:v>
                </c:pt>
                <c:pt idx="2">
                  <c:v>28184</c:v>
                </c:pt>
                <c:pt idx="3">
                  <c:v>27319</c:v>
                </c:pt>
                <c:pt idx="4">
                  <c:v>26708</c:v>
                </c:pt>
                <c:pt idx="5">
                  <c:v>26059</c:v>
                </c:pt>
                <c:pt idx="6">
                  <c:v>26409</c:v>
                </c:pt>
                <c:pt idx="7">
                  <c:v>27589</c:v>
                </c:pt>
                <c:pt idx="8">
                  <c:v>25035</c:v>
                </c:pt>
                <c:pt idx="9">
                  <c:v>22970</c:v>
                </c:pt>
                <c:pt idx="10">
                  <c:v>19871</c:v>
                </c:pt>
                <c:pt idx="11">
                  <c:v>18894</c:v>
                </c:pt>
                <c:pt idx="12">
                  <c:v>17280</c:v>
                </c:pt>
                <c:pt idx="13">
                  <c:v>15844</c:v>
                </c:pt>
                <c:pt idx="14">
                  <c:v>13972</c:v>
                </c:pt>
                <c:pt idx="15">
                  <c:v>12543</c:v>
                </c:pt>
                <c:pt idx="16">
                  <c:v>11067</c:v>
                </c:pt>
              </c:numCache>
            </c:numRef>
          </c:val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Median Household Income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numRef>
              <c:f>Sheet1!$A$4:$A$20</c:f>
              <c:numCache>
                <c:formatCode>General</c:formatCode>
                <c:ptCount val="17"/>
                <c:pt idx="0">
                  <c:v>2015</c:v>
                </c:pt>
                <c:pt idx="1">
                  <c:v>2014</c:v>
                </c:pt>
                <c:pt idx="2">
                  <c:v>2013</c:v>
                </c:pt>
                <c:pt idx="3">
                  <c:v>2012</c:v>
                </c:pt>
                <c:pt idx="4">
                  <c:v>2011</c:v>
                </c:pt>
                <c:pt idx="5">
                  <c:v>2010</c:v>
                </c:pt>
                <c:pt idx="6">
                  <c:v>2009</c:v>
                </c:pt>
                <c:pt idx="7">
                  <c:v>2008</c:v>
                </c:pt>
                <c:pt idx="8">
                  <c:v>2005</c:v>
                </c:pt>
                <c:pt idx="9">
                  <c:v>2000</c:v>
                </c:pt>
                <c:pt idx="10">
                  <c:v>1995</c:v>
                </c:pt>
                <c:pt idx="11">
                  <c:v>1990</c:v>
                </c:pt>
                <c:pt idx="12">
                  <c:v>1985</c:v>
                </c:pt>
                <c:pt idx="13">
                  <c:v>1980</c:v>
                </c:pt>
                <c:pt idx="14">
                  <c:v>1975</c:v>
                </c:pt>
                <c:pt idx="15">
                  <c:v>1970</c:v>
                </c:pt>
                <c:pt idx="16">
                  <c:v>1967</c:v>
                </c:pt>
              </c:numCache>
            </c:numRef>
          </c:cat>
          <c:val>
            <c:numRef>
              <c:f>Sheet1!$C$4:$C$20</c:f>
              <c:numCache>
                <c:formatCode>#,##0_);[Red]\(#,##0\)</c:formatCode>
                <c:ptCount val="17"/>
                <c:pt idx="0">
                  <c:v>53657</c:v>
                </c:pt>
                <c:pt idx="1">
                  <c:v>53657</c:v>
                </c:pt>
                <c:pt idx="2" formatCode="General">
                  <c:v>52250</c:v>
                </c:pt>
                <c:pt idx="3" formatCode="#,##0">
                  <c:v>51371</c:v>
                </c:pt>
                <c:pt idx="4" formatCode="#,##0">
                  <c:v>50502</c:v>
                </c:pt>
                <c:pt idx="5" formatCode="#,##0">
                  <c:v>50046</c:v>
                </c:pt>
                <c:pt idx="6" formatCode="#,##0">
                  <c:v>50221</c:v>
                </c:pt>
                <c:pt idx="7" formatCode="#,##0">
                  <c:v>52029</c:v>
                </c:pt>
                <c:pt idx="8" formatCode="#,##0">
                  <c:v>46242</c:v>
                </c:pt>
                <c:pt idx="9" formatCode="#,##0">
                  <c:v>43162</c:v>
                </c:pt>
                <c:pt idx="10" formatCode="#,##0">
                  <c:v>39306</c:v>
                </c:pt>
                <c:pt idx="11" formatCode="#,##0">
                  <c:v>39324</c:v>
                </c:pt>
                <c:pt idx="12" formatCode="#,##0">
                  <c:v>37059</c:v>
                </c:pt>
                <c:pt idx="13" formatCode="#,##0">
                  <c:v>36035</c:v>
                </c:pt>
                <c:pt idx="14" formatCode="#,##0">
                  <c:v>34980</c:v>
                </c:pt>
                <c:pt idx="15" formatCode="#,##0">
                  <c:v>35232</c:v>
                </c:pt>
                <c:pt idx="16" formatCode="#,##0">
                  <c:v>32783</c:v>
                </c:pt>
              </c:numCache>
            </c:numRef>
          </c:val>
        </c:ser>
        <c:ser>
          <c:idx val="2"/>
          <c:order val="2"/>
          <c:tx>
            <c:strRef>
              <c:f>Sheet1!$D$3</c:f>
              <c:strCache>
                <c:ptCount val="1"/>
                <c:pt idx="0">
                  <c:v>Median Family Income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numRef>
              <c:f>Sheet1!$A$4:$A$20</c:f>
              <c:numCache>
                <c:formatCode>General</c:formatCode>
                <c:ptCount val="17"/>
                <c:pt idx="0">
                  <c:v>2015</c:v>
                </c:pt>
                <c:pt idx="1">
                  <c:v>2014</c:v>
                </c:pt>
                <c:pt idx="2">
                  <c:v>2013</c:v>
                </c:pt>
                <c:pt idx="3">
                  <c:v>2012</c:v>
                </c:pt>
                <c:pt idx="4">
                  <c:v>2011</c:v>
                </c:pt>
                <c:pt idx="5">
                  <c:v>2010</c:v>
                </c:pt>
                <c:pt idx="6">
                  <c:v>2009</c:v>
                </c:pt>
                <c:pt idx="7">
                  <c:v>2008</c:v>
                </c:pt>
                <c:pt idx="8">
                  <c:v>2005</c:v>
                </c:pt>
                <c:pt idx="9">
                  <c:v>2000</c:v>
                </c:pt>
                <c:pt idx="10">
                  <c:v>1995</c:v>
                </c:pt>
                <c:pt idx="11">
                  <c:v>1990</c:v>
                </c:pt>
                <c:pt idx="12">
                  <c:v>1985</c:v>
                </c:pt>
                <c:pt idx="13">
                  <c:v>1980</c:v>
                </c:pt>
                <c:pt idx="14">
                  <c:v>1975</c:v>
                </c:pt>
                <c:pt idx="15">
                  <c:v>1970</c:v>
                </c:pt>
                <c:pt idx="16">
                  <c:v>1967</c:v>
                </c:pt>
              </c:numCache>
            </c:numRef>
          </c:cat>
          <c:val>
            <c:numRef>
              <c:f>Sheet1!$D$4:$D$20</c:f>
              <c:numCache>
                <c:formatCode>#,##0</c:formatCode>
                <c:ptCount val="17"/>
                <c:pt idx="0">
                  <c:v>76697</c:v>
                </c:pt>
                <c:pt idx="1">
                  <c:v>66632</c:v>
                </c:pt>
                <c:pt idx="2">
                  <c:v>64030</c:v>
                </c:pt>
                <c:pt idx="3">
                  <c:v>62527</c:v>
                </c:pt>
                <c:pt idx="4">
                  <c:v>69821</c:v>
                </c:pt>
                <c:pt idx="5">
                  <c:v>60609</c:v>
                </c:pt>
                <c:pt idx="6">
                  <c:v>61082</c:v>
                </c:pt>
                <c:pt idx="7">
                  <c:v>63366</c:v>
                </c:pt>
                <c:pt idx="8">
                  <c:v>55832</c:v>
                </c:pt>
                <c:pt idx="9">
                  <c:v>52148</c:v>
                </c:pt>
                <c:pt idx="10">
                  <c:v>46843</c:v>
                </c:pt>
                <c:pt idx="11">
                  <c:v>46429</c:v>
                </c:pt>
                <c:pt idx="12">
                  <c:v>43518</c:v>
                </c:pt>
                <c:pt idx="13">
                  <c:v>42776</c:v>
                </c:pt>
                <c:pt idx="14">
                  <c:v>39784</c:v>
                </c:pt>
                <c:pt idx="15">
                  <c:v>38954</c:v>
                </c:pt>
                <c:pt idx="16">
                  <c:v>35629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2251600"/>
        <c:axId val="402247288"/>
      </c:barChart>
      <c:catAx>
        <c:axId val="4022516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Years</a:t>
                </a:r>
              </a:p>
            </c:rich>
          </c:tx>
          <c:layout>
            <c:manualLayout>
              <c:xMode val="edge"/>
              <c:yMode val="edge"/>
              <c:x val="0.53119722779750578"/>
              <c:y val="0.7718134897567333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940" b="1" i="0" u="none" strike="noStrike" baseline="0">
                <a:solidFill>
                  <a:srgbClr val="000000"/>
                </a:solidFill>
                <a:latin typeface="Arial Narrow" panose="020B0606020202030204" pitchFamily="34" charset="0"/>
                <a:ea typeface="Arial"/>
                <a:cs typeface="Arial"/>
              </a:defRPr>
            </a:pPr>
            <a:endParaRPr lang="en-US"/>
          </a:p>
        </c:txPr>
        <c:crossAx val="402247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022472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Income</a:t>
                </a:r>
              </a:p>
            </c:rich>
          </c:tx>
          <c:layout>
            <c:manualLayout>
              <c:xMode val="edge"/>
              <c:yMode val="edge"/>
              <c:x val="2.6981455749403874E-2"/>
              <c:y val="0.28523525163381419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950" b="1" i="0" u="none" strike="noStrike" baseline="0">
                <a:solidFill>
                  <a:srgbClr val="000000"/>
                </a:solidFill>
                <a:latin typeface="Arial Narrow" panose="020B0606020202030204" pitchFamily="34" charset="0"/>
                <a:ea typeface="Arial"/>
                <a:cs typeface="Arial"/>
              </a:defRPr>
            </a:pPr>
            <a:endParaRPr lang="en-US"/>
          </a:p>
        </c:txPr>
        <c:crossAx val="4022516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1062391710840074E-2"/>
          <c:y val="0.89261885888425019"/>
          <c:w val="0.81787521657831985"/>
          <c:h val="8.3892617449664475E-2"/>
        </c:manualLayout>
      </c:layout>
      <c:overlay val="0"/>
      <c:txPr>
        <a:bodyPr/>
        <a:lstStyle/>
        <a:p>
          <a:pPr>
            <a:defRPr sz="8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F06E-FDB1-493E-881D-036F0BE8C9D5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289FD-D52A-43B6-8364-3721F7C1F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36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F06E-FDB1-493E-881D-036F0BE8C9D5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289FD-D52A-43B6-8364-3721F7C1F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01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F06E-FDB1-493E-881D-036F0BE8C9D5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289FD-D52A-43B6-8364-3721F7C1F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20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F06E-FDB1-493E-881D-036F0BE8C9D5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289FD-D52A-43B6-8364-3721F7C1F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325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F06E-FDB1-493E-881D-036F0BE8C9D5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289FD-D52A-43B6-8364-3721F7C1F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127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F06E-FDB1-493E-881D-036F0BE8C9D5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289FD-D52A-43B6-8364-3721F7C1F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59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F06E-FDB1-493E-881D-036F0BE8C9D5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289FD-D52A-43B6-8364-3721F7C1F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02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F06E-FDB1-493E-881D-036F0BE8C9D5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289FD-D52A-43B6-8364-3721F7C1F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25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F06E-FDB1-493E-881D-036F0BE8C9D5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289FD-D52A-43B6-8364-3721F7C1F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350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F06E-FDB1-493E-881D-036F0BE8C9D5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289FD-D52A-43B6-8364-3721F7C1F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31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F06E-FDB1-493E-881D-036F0BE8C9D5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289FD-D52A-43B6-8364-3721F7C1F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614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7F06E-FDB1-493E-881D-036F0BE8C9D5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289FD-D52A-43B6-8364-3721F7C1F5B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9525" y="6583362"/>
            <a:ext cx="9144000" cy="274637"/>
          </a:xfrm>
          <a:prstGeom prst="rect">
            <a:avLst/>
          </a:prstGeom>
          <a:solidFill>
            <a:srgbClr val="F2F2F2"/>
          </a:solidFill>
          <a:ln w="9525" cap="flat" cmpd="sng" algn="ctr">
            <a:solidFill>
              <a:srgbClr val="F2F2F2"/>
            </a:solidFill>
            <a:prstDash val="solid"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ext Box 20"/>
          <p:cNvSpPr txBox="1">
            <a:spLocks noChangeArrowheads="1"/>
          </p:cNvSpPr>
          <p:nvPr userDrawn="1"/>
        </p:nvSpPr>
        <p:spPr bwMode="auto">
          <a:xfrm>
            <a:off x="0" y="6583362"/>
            <a:ext cx="4419600" cy="283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>
              <a:defRPr/>
            </a:pPr>
            <a:r>
              <a:rPr lang="en-US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Copyright 2016 </a:t>
            </a:r>
            <a:r>
              <a:rPr 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aha! Process, Inc. </a:t>
            </a:r>
            <a:r>
              <a:rPr 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ＭＳ Ｐゴシック" charset="-128"/>
                <a:cs typeface="Arial" pitchFamily="34" charset="0"/>
                <a:sym typeface="Wingdings" charset="2"/>
              </a:rPr>
              <a:t></a:t>
            </a:r>
            <a:r>
              <a:rPr lang="en-US" sz="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www.ahaprocess.com</a:t>
            </a:r>
          </a:p>
        </p:txBody>
      </p:sp>
      <p:sp>
        <p:nvSpPr>
          <p:cNvPr id="16" name="Rectangle 22"/>
          <p:cNvSpPr txBox="1">
            <a:spLocks noChangeArrowheads="1"/>
          </p:cNvSpPr>
          <p:nvPr userDrawn="1"/>
        </p:nvSpPr>
        <p:spPr>
          <a:xfrm>
            <a:off x="6858000" y="6553200"/>
            <a:ext cx="2209800" cy="313290"/>
          </a:xfrm>
          <a:prstGeom prst="rect">
            <a:avLst/>
          </a:prstGeom>
          <a:ln/>
        </p:spPr>
        <p:txBody>
          <a:bodyPr anchor="ctr" anchorCtr="0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5D68C5-75A8-4CF8-9C7F-68D1D9DC64D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239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95" y="1459546"/>
            <a:ext cx="6248400" cy="4739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6189821"/>
            <a:ext cx="6172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Source: U.S. Census Bureau, </a:t>
            </a:r>
            <a:r>
              <a:rPr lang="en-US" sz="1000" i="1" dirty="0">
                <a:latin typeface="Arial" pitchFamily="34" charset="0"/>
                <a:cs typeface="Arial" pitchFamily="34" charset="0"/>
              </a:rPr>
              <a:t>Current Population Survey, 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2016 </a:t>
            </a:r>
            <a:r>
              <a:rPr lang="en-US" sz="1000" i="1" dirty="0">
                <a:latin typeface="Arial" pitchFamily="34" charset="0"/>
                <a:cs typeface="Arial" pitchFamily="34" charset="0"/>
              </a:rPr>
              <a:t>Annual Social and Economic Supplement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57365" y="2613686"/>
            <a:ext cx="29718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itchFamily="34" charset="0"/>
                <a:cs typeface="Arial" pitchFamily="34" charset="0"/>
              </a:rPr>
              <a:t>The data for Extreme Poverty, Poverty, and Near Poverty Rates for Children Under Age 5, by Living Arrangement are from table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POV02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(50% of poverty, 100% of poverty, and 125% of poverty) People in Families by Family Structure, Iterated by Income-to-Poverty-Ratio, U.S. Census Bureau, </a:t>
            </a:r>
            <a:r>
              <a:rPr lang="en-US" sz="1100" i="1" dirty="0">
                <a:latin typeface="Arial" pitchFamily="34" charset="0"/>
                <a:cs typeface="Arial" pitchFamily="34" charset="0"/>
              </a:rPr>
              <a:t>Current Population Survey, 2012 Annual Social and Economic Supplement.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indent="168275"/>
            <a:r>
              <a:rPr lang="en-US" sz="1100" b="1" dirty="0">
                <a:latin typeface="Arial" pitchFamily="34" charset="0"/>
                <a:cs typeface="Arial" pitchFamily="34" charset="0"/>
              </a:rPr>
              <a:t>Extreme poverty: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Below 50% of poverty</a:t>
            </a:r>
          </a:p>
          <a:p>
            <a:pPr indent="168275"/>
            <a:r>
              <a:rPr lang="en-US" sz="1100" b="1" dirty="0">
                <a:latin typeface="Arial" pitchFamily="34" charset="0"/>
                <a:cs typeface="Arial" pitchFamily="34" charset="0"/>
              </a:rPr>
              <a:t>Poverty: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 Below 100% of poverty</a:t>
            </a:r>
          </a:p>
          <a:p>
            <a:pPr indent="168275"/>
            <a:r>
              <a:rPr lang="en-US" sz="1100" b="1" dirty="0">
                <a:latin typeface="Arial" pitchFamily="34" charset="0"/>
                <a:cs typeface="Arial" pitchFamily="34" charset="0"/>
              </a:rPr>
              <a:t>Near poverty: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Below 125% of poverty</a:t>
            </a:r>
          </a:p>
          <a:p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Extreme Poverty, Poverty, and Near Poverty Rates for Children Under Age 5, by Living Arrangement: 2015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110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2016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Poverty Guidelines for the</a:t>
            </a:r>
          </a:p>
          <a:p>
            <a:pPr algn="ctr"/>
            <a:r>
              <a:rPr lang="en-US" sz="2400" b="1" dirty="0">
                <a:latin typeface="Arial" pitchFamily="34" charset="0"/>
                <a:cs typeface="Arial" pitchFamily="34" charset="0"/>
              </a:rPr>
              <a:t>48 Contiguous States and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Washington,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D.C.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14904" y="5247908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Source: U.S. Department of Health and Human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Services. (2016, January). </a:t>
            </a:r>
            <a:r>
              <a:rPr lang="en-US" sz="1000" i="1" dirty="0">
                <a:latin typeface="Arial" pitchFamily="34" charset="0"/>
                <a:cs typeface="Arial" pitchFamily="34" charset="0"/>
              </a:rPr>
              <a:t>Federal Register, 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81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(15), 4036–4037. 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23867"/>
              </p:ext>
            </p:extLst>
          </p:nvPr>
        </p:nvGraphicFramePr>
        <p:xfrm>
          <a:off x="1914904" y="1971308"/>
          <a:ext cx="5381625" cy="3115310"/>
        </p:xfrm>
        <a:graphic>
          <a:graphicData uri="http://schemas.openxmlformats.org/drawingml/2006/table">
            <a:tbl>
              <a:tblPr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590800"/>
                <a:gridCol w="2790825"/>
              </a:tblGrid>
              <a:tr h="484505"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Persons in family/household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120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Poverty guideline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</a:tr>
              <a:tr h="6038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2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11,880 </a:t>
                      </a:r>
                      <a:endParaRPr lang="en-US" sz="2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5962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2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16,020</a:t>
                      </a:r>
                      <a:endParaRPr lang="en-US" sz="2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72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2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20,160</a:t>
                      </a:r>
                      <a:endParaRPr lang="en-US" sz="2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5988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$24,300</a:t>
                      </a:r>
                      <a:endParaRPr lang="en-US" sz="2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21920" marR="121920" marT="34290" marB="3429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5554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Household Income in 20% Increments of Total: 2015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3600" y="5943600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Source: U.S. Census Bureau, </a:t>
            </a:r>
            <a:r>
              <a:rPr lang="en-US" sz="1000" i="1" dirty="0">
                <a:latin typeface="Arial" pitchFamily="34" charset="0"/>
                <a:cs typeface="Arial" pitchFamily="34" charset="0"/>
              </a:rPr>
              <a:t>Current Population Survey, 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2016 </a:t>
            </a:r>
            <a:r>
              <a:rPr lang="en-US" sz="1000" i="1" dirty="0">
                <a:latin typeface="Arial" pitchFamily="34" charset="0"/>
                <a:cs typeface="Arial" pitchFamily="34" charset="0"/>
              </a:rPr>
              <a:t>Annual Social and Economic Supplement 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(households as of March of the following year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686486"/>
              </p:ext>
            </p:extLst>
          </p:nvPr>
        </p:nvGraphicFramePr>
        <p:xfrm>
          <a:off x="2052955" y="1295400"/>
          <a:ext cx="4961890" cy="446087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413000"/>
                <a:gridCol w="2548890"/>
              </a:tblGrid>
              <a:tr h="9544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           Group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Average Household Income Ranges: 2015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Times New Roman"/>
                        </a:rPr>
                        <a:t>LOWEST 20%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Arial"/>
                          <a:ea typeface="Times New Roman"/>
                        </a:rPr>
                        <a:t>$0–$22,800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Times New Roman"/>
                        </a:rPr>
                        <a:t>SECOND 20%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Arial"/>
                          <a:ea typeface="Times New Roman"/>
                        </a:rPr>
                        <a:t>$22,801–$43,507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FDB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Times New Roman"/>
                        </a:rPr>
                        <a:t>THIRD 20%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effectLst/>
                          <a:latin typeface="Arial"/>
                          <a:ea typeface="Times New Roman"/>
                        </a:rPr>
                        <a:t>$43,508–$72,000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Times New Roman"/>
                        </a:rPr>
                        <a:t>FOURTH 20%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US" sz="1800" b="1" dirty="0" smtClean="0">
                          <a:effectLst/>
                          <a:latin typeface="Arial"/>
                          <a:ea typeface="Times New Roman"/>
                        </a:rPr>
                        <a:t>$72,001–$117,002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FDB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Times New Roman"/>
                        </a:rPr>
                        <a:t>HIGHEST 20%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Arial"/>
                          <a:ea typeface="Times New Roman"/>
                        </a:rPr>
                        <a:t>$117,003+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82320"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Times New Roman"/>
                        </a:rPr>
                        <a:t>TOP 5% (part of highest 20%)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F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Arial"/>
                          <a:ea typeface="Times New Roman"/>
                        </a:rPr>
                        <a:t>$214,462+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FD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832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Breakdown of U.S. Households, by Total Money Income: 2015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3432" y="552592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Estimated median household income: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$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56,516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0" y="6107616"/>
            <a:ext cx="65542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Source: U.S. Census Bureau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, Current Population Survey, 2016 Annual Social and Economic Supplement.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400633"/>
              </p:ext>
            </p:extLst>
          </p:nvPr>
        </p:nvGraphicFramePr>
        <p:xfrm>
          <a:off x="2077651" y="990600"/>
          <a:ext cx="4988698" cy="437985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891502"/>
                <a:gridCol w="1548598"/>
                <a:gridCol w="1548598"/>
              </a:tblGrid>
              <a:tr h="733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Income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68" marR="66368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# of U.S.                Households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(in millions)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68" marR="66368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% of All U.S. Households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68" marR="66368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</a:tr>
              <a:tr h="3304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Less than $10,000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68" marR="66368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314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8,306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68" marR="66368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 6.6%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68" marR="66368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$10,000 to $14,999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68" marR="66368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314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6,324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68" marR="66368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 5.0%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68" marR="66368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304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$15,000 to $24,999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68" marR="66368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314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13,235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68" marR="66368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10.5%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68" marR="66368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$25,000 to $34,999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68" marR="66368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314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12,576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68" marR="66368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10.0%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68" marR="66368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304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$35,000 to $49,999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68" marR="66368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314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15,948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68" marR="66368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12.7%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68" marR="66368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$50,000 to $74,999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68" marR="66368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314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21,001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68" marR="66368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16.7%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68" marR="66368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304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$75,000 to $99,999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68" marR="66368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314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15,199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68" marR="66368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12.1%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68" marR="66368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$100,000 to $149,999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68" marR="66368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314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17,777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68" marR="66368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14.1%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68" marR="66368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304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$150,000 to $199,999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68" marR="66368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314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7,811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68" marR="66368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 6.2%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68" marR="66368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4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$200,000 or more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68" marR="66368" marT="0" marB="0" anchor="ctr">
                    <a:lnL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40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314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7,640</a:t>
                      </a:r>
                    </a:p>
                  </a:txBody>
                  <a:tcPr marL="66368" marR="66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 6.1%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6368" marR="663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4107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Total Households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68" marR="6636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125,819,000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 100%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368" marR="6636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6536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Number and Percentage of Children in Poverty, by Race: 2015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55019" y="5333999"/>
            <a:ext cx="6781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Arial" pitchFamily="34" charset="0"/>
                <a:cs typeface="Arial" pitchFamily="34" charset="0"/>
              </a:rPr>
              <a:t>*Hispanics may be of any race.</a:t>
            </a:r>
          </a:p>
          <a:p>
            <a:pPr marL="168275" indent="-168275"/>
            <a:r>
              <a:rPr lang="en-US" sz="1050" dirty="0" smtClean="0">
                <a:latin typeface="Arial" pitchFamily="34" charset="0"/>
                <a:cs typeface="Arial" pitchFamily="34" charset="0"/>
              </a:rPr>
              <a:t>**Data from U.S. Census Bureau</a:t>
            </a:r>
            <a:r>
              <a:rPr lang="en-US" sz="105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(2016, September). </a:t>
            </a:r>
            <a:r>
              <a:rPr lang="en-US" sz="105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i="1" dirty="0">
                <a:latin typeface="Arial" panose="020B0604020202020204" pitchFamily="34" charset="0"/>
                <a:cs typeface="Arial" panose="020B0604020202020204" pitchFamily="34" charset="0"/>
              </a:rPr>
              <a:t>American Community Survey 1-Year </a:t>
            </a:r>
            <a:r>
              <a:rPr lang="en-US" sz="1050" i="1" dirty="0" smtClean="0">
                <a:latin typeface="Arial" panose="020B0604020202020204" pitchFamily="34" charset="0"/>
                <a:cs typeface="Arial" panose="020B0604020202020204" pitchFamily="34" charset="0"/>
              </a:rPr>
              <a:t>Estimates.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6033139"/>
            <a:ext cx="91439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Source: U.S. Census Bureau, 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Current Population Survey, 2016 Annual Social and Economic Supplement.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352737"/>
              </p:ext>
            </p:extLst>
          </p:nvPr>
        </p:nvGraphicFramePr>
        <p:xfrm>
          <a:off x="1676400" y="1219200"/>
          <a:ext cx="5791200" cy="3993483"/>
        </p:xfrm>
        <a:graphic>
          <a:graphicData uri="http://schemas.openxmlformats.org/drawingml/2006/table">
            <a:tbl>
              <a:tblPr/>
              <a:tblGrid>
                <a:gridCol w="2409152"/>
                <a:gridCol w="1690633"/>
                <a:gridCol w="1691415"/>
              </a:tblGrid>
              <a:tr h="10515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746" marR="76746" marT="0" marB="0" anchor="b">
                    <a:lnL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3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NUMBER OF CHILDREN IN POVERTY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746" marR="7674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3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PERCENTAGE OF CHILDREN IN POVERTY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746" marR="7674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37B7"/>
                    </a:solidFill>
                  </a:tcPr>
                </a:tc>
              </a:tr>
              <a:tr h="38372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Arial"/>
                          <a:ea typeface="Times New Roman"/>
                        </a:rPr>
                        <a:t>ALL RACES 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746" marR="76746" marT="0" marB="0" anchor="ctr">
                    <a:lnL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171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14,509,000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746" marR="76746" marT="0" marB="0" anchor="ctr">
                    <a:lnL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Arial"/>
                          <a:ea typeface="Times New Roman"/>
                        </a:rPr>
                        <a:t>19.7%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746" marR="76746" marT="0" marB="0" anchor="ctr">
                    <a:lnL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72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Arial"/>
                          <a:ea typeface="Times New Roman"/>
                        </a:rPr>
                        <a:t>WHITE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746" marR="76746" marT="0" marB="0" anchor="ctr">
                    <a:lnL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171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4,563,000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746" marR="76746" marT="0" marB="0" anchor="ctr">
                    <a:lnL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Arial"/>
                          <a:ea typeface="Times New Roman"/>
                        </a:rPr>
                        <a:t>12.1%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746" marR="76746" marT="0" marB="0" anchor="ctr">
                    <a:lnL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</a:tr>
              <a:tr h="38372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Arial"/>
                          <a:ea typeface="Times New Roman"/>
                        </a:rPr>
                        <a:t>AFRICAN AMERICAN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746" marR="76746" marT="0" marB="0" anchor="ctr">
                    <a:lnL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171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Arial"/>
                          <a:ea typeface="Times New Roman"/>
                        </a:rPr>
                        <a:t>4,146,000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746" marR="76746" marT="0" marB="0" anchor="ctr">
                    <a:lnL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Arial"/>
                          <a:ea typeface="Times New Roman"/>
                        </a:rPr>
                        <a:t>32.9%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746" marR="76746" marT="0" marB="0" anchor="ctr">
                    <a:lnL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72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Arial"/>
                          <a:ea typeface="Times New Roman"/>
                        </a:rPr>
                        <a:t>HISPANIC*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746" marR="76746" marT="0" marB="0" anchor="ctr">
                    <a:lnL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171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Arial"/>
                          <a:ea typeface="Times New Roman"/>
                        </a:rPr>
                        <a:t>5,269,000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746" marR="76746" marT="0" marB="0" anchor="ctr">
                    <a:lnL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Arial"/>
                          <a:ea typeface="Times New Roman"/>
                        </a:rPr>
                        <a:t>28.9%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746" marR="76746" marT="0" marB="0" anchor="ctr">
                    <a:lnL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</a:tr>
              <a:tr h="38372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Arial"/>
                          <a:ea typeface="Times New Roman"/>
                        </a:rPr>
                        <a:t>ASIAN AMERICAN</a:t>
                      </a:r>
                      <a:endParaRPr lang="en-US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746" marR="76746" marT="0" marB="0" anchor="ctr">
                    <a:lnL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171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Arial"/>
                          <a:ea typeface="Times New Roman"/>
                        </a:rPr>
                        <a:t>466,000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746" marR="76746" marT="0" marB="0" anchor="ctr">
                    <a:lnL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Arial"/>
                          <a:ea typeface="Times New Roman"/>
                        </a:rPr>
                        <a:t>12.3%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746" marR="76746" marT="0" marB="0" anchor="ctr">
                    <a:lnL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31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Arial"/>
                          <a:ea typeface="Times New Roman"/>
                        </a:rPr>
                        <a:t>AMERICAN INDIAN 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Arial"/>
                          <a:ea typeface="Times New Roman"/>
                        </a:rPr>
                        <a:t>AND ALASKA </a:t>
                      </a:r>
                      <a:r>
                        <a:rPr lang="en-US" sz="1300" b="1" dirty="0" smtClean="0">
                          <a:effectLst/>
                          <a:latin typeface="Arial"/>
                          <a:ea typeface="Times New Roman"/>
                        </a:rPr>
                        <a:t>NATIVE**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746" marR="76746" marT="0" marB="0" anchor="ctr">
                    <a:lnL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171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Arial"/>
                          <a:ea typeface="Times New Roman"/>
                        </a:rPr>
                        <a:t>233,277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746" marR="76746" marT="0" marB="0" anchor="ctr">
                    <a:lnL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Arial"/>
                          <a:ea typeface="Times New Roman"/>
                        </a:rPr>
                        <a:t>33.8%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746" marR="76746" marT="0" marB="0" anchor="ctr">
                    <a:lnL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</a:tr>
              <a:tr h="61396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Arial"/>
                          <a:ea typeface="Times New Roman"/>
                        </a:rPr>
                        <a:t>NATIVE HAWAIIAN 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Arial"/>
                          <a:ea typeface="Times New Roman"/>
                        </a:rPr>
                        <a:t>AND OTHER PACIFIC </a:t>
                      </a:r>
                      <a:r>
                        <a:rPr lang="en-US" sz="1300" b="1" dirty="0" smtClean="0">
                          <a:effectLst/>
                          <a:latin typeface="Arial"/>
                          <a:ea typeface="Times New Roman"/>
                        </a:rPr>
                        <a:t>ISLANDER**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746" marR="76746" marT="0" marB="0" anchor="ctr">
                    <a:lnL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171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Arial"/>
                          <a:ea typeface="Times New Roman"/>
                        </a:rPr>
                        <a:t>36,733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746" marR="76746" marT="0" marB="0" anchor="ctr">
                    <a:lnL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Arial"/>
                          <a:ea typeface="Times New Roman"/>
                        </a:rPr>
                        <a:t>25.9%</a:t>
                      </a: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6746" marR="76746" marT="0" marB="0" anchor="ctr">
                    <a:lnL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37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0665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0" y="0"/>
            <a:ext cx="2286000" cy="65532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 anchor="t">
            <a:noAutofit/>
          </a:bodyPr>
          <a:lstStyle/>
          <a:p>
            <a:pPr algn="ctr"/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200" b="1" dirty="0">
                <a:latin typeface="Arial" pitchFamily="34" charset="0"/>
                <a:cs typeface="Arial" pitchFamily="34" charset="0"/>
              </a:rPr>
              <a:t>U.S. Median Income for Persons </a:t>
            </a: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Age 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25 and Older, </a:t>
            </a:r>
          </a:p>
          <a:p>
            <a:pPr algn="ctr"/>
            <a:r>
              <a:rPr lang="en-US" sz="2200" b="1" dirty="0">
                <a:latin typeface="Arial" pitchFamily="34" charset="0"/>
                <a:cs typeface="Arial" pitchFamily="34" charset="0"/>
              </a:rPr>
              <a:t>by Sex and Educational Attainment: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2015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" y="5943600"/>
            <a:ext cx="21336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Arial" pitchFamily="34" charset="0"/>
                <a:cs typeface="Arial" pitchFamily="34" charset="0"/>
              </a:rPr>
              <a:t>Source: U.S. Census Bureau, </a:t>
            </a:r>
            <a:r>
              <a:rPr lang="en-US" sz="900" i="1" dirty="0" smtClean="0">
                <a:latin typeface="Arial" pitchFamily="34" charset="0"/>
                <a:cs typeface="Arial" pitchFamily="34" charset="0"/>
              </a:rPr>
              <a:t>Current Population Survey, 2016 Annual Social and Economic Supplement.</a:t>
            </a:r>
            <a:endParaRPr lang="en-US" sz="9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2590800" y="685800"/>
          <a:ext cx="6330949" cy="1750219"/>
        </p:xfrm>
        <a:graphic>
          <a:graphicData uri="http://schemas.openxmlformats.org/drawingml/2006/table">
            <a:tbl>
              <a:tblPr/>
              <a:tblGrid>
                <a:gridCol w="559292"/>
                <a:gridCol w="594668"/>
                <a:gridCol w="598562"/>
                <a:gridCol w="644606"/>
                <a:gridCol w="610073"/>
                <a:gridCol w="647483"/>
                <a:gridCol w="656117"/>
                <a:gridCol w="612951"/>
                <a:gridCol w="785613"/>
                <a:gridCol w="621584"/>
              </a:tblGrid>
              <a:tr h="63341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3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Overall (with earnings)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3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Less Than Ninth Grade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3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Grades     </a:t>
                      </a:r>
                      <a:r>
                        <a:rPr lang="en-US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9–12 </a:t>
                      </a:r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(no diploma)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3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HS Diploma (includes GED)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3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Associate's Degree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3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Bachelor's Degree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3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Master's Degree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3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Professional Degree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3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Doctorate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3D6"/>
                    </a:solidFill>
                  </a:tcPr>
                </a:tc>
              </a:tr>
              <a:tr h="13930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     Numbers </a:t>
                      </a:r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of persons with earnings (in thousands)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66FF"/>
                          </a:solidFill>
                          <a:effectLst/>
                          <a:latin typeface="Arial"/>
                        </a:rPr>
                        <a:t>Male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66FF"/>
                          </a:solidFill>
                          <a:effectLst/>
                          <a:latin typeface="Arial"/>
                        </a:rPr>
                        <a:t>75,263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66FF"/>
                          </a:solidFill>
                          <a:effectLst/>
                          <a:latin typeface="Arial"/>
                        </a:rPr>
                        <a:t>2,783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66FF"/>
                          </a:solidFill>
                          <a:effectLst/>
                          <a:latin typeface="Arial"/>
                        </a:rPr>
                        <a:t>4,194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66FF"/>
                          </a:solidFill>
                          <a:effectLst/>
                          <a:latin typeface="Arial"/>
                        </a:rPr>
                        <a:t>20,951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66FF"/>
                          </a:solidFill>
                          <a:effectLst/>
                          <a:latin typeface="Arial"/>
                        </a:rPr>
                        <a:t>7,325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66FF"/>
                          </a:solidFill>
                          <a:effectLst/>
                          <a:latin typeface="Arial"/>
                        </a:rPr>
                        <a:t>17,325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66FF"/>
                          </a:solidFill>
                          <a:effectLst/>
                          <a:latin typeface="Arial"/>
                        </a:rPr>
                        <a:t>7,116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66FF"/>
                          </a:solidFill>
                          <a:effectLst/>
                          <a:latin typeface="Arial"/>
                        </a:rPr>
                        <a:t>1,530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66FF"/>
                          </a:solidFill>
                          <a:effectLst/>
                          <a:latin typeface="Arial"/>
                        </a:rPr>
                        <a:t>1,813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CC0066"/>
                          </a:solidFill>
                          <a:effectLst/>
                          <a:latin typeface="Arial"/>
                        </a:rPr>
                        <a:t>Female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CC0066"/>
                          </a:solidFill>
                          <a:effectLst/>
                          <a:latin typeface="Arial"/>
                        </a:rPr>
                        <a:t>66,370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CC0066"/>
                          </a:solidFill>
                          <a:effectLst/>
                          <a:latin typeface="Arial"/>
                        </a:rPr>
                        <a:t>1,498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CC0066"/>
                          </a:solidFill>
                          <a:effectLst/>
                          <a:latin typeface="Arial"/>
                        </a:rPr>
                        <a:t>2,540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CC0066"/>
                          </a:solidFill>
                          <a:effectLst/>
                          <a:latin typeface="Arial"/>
                        </a:rPr>
                        <a:t>15,186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CC0066"/>
                          </a:solidFill>
                          <a:effectLst/>
                          <a:latin typeface="Arial"/>
                        </a:rPr>
                        <a:t>8,397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CC0066"/>
                          </a:solidFill>
                          <a:effectLst/>
                          <a:latin typeface="Arial"/>
                        </a:rPr>
                        <a:t>16,710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CC0066"/>
                          </a:solidFill>
                          <a:effectLst/>
                          <a:latin typeface="Arial"/>
                        </a:rPr>
                        <a:t>8,147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CC0066"/>
                          </a:solidFill>
                          <a:effectLst/>
                          <a:latin typeface="Arial"/>
                        </a:rPr>
                        <a:t>1,033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CC0066"/>
                          </a:solidFill>
                          <a:effectLst/>
                          <a:latin typeface="Arial"/>
                        </a:rPr>
                        <a:t>1,358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9303"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                      Median </a:t>
                      </a:r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earnings, in 2015 dollars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66FF"/>
                          </a:solidFill>
                          <a:effectLst/>
                          <a:latin typeface="Arial"/>
                        </a:rPr>
                        <a:t>Male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66FF"/>
                          </a:solidFill>
                          <a:effectLst/>
                          <a:latin typeface="Arial"/>
                        </a:rPr>
                        <a:t>$47,100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66FF"/>
                          </a:solidFill>
                          <a:effectLst/>
                          <a:latin typeface="Arial"/>
                        </a:rPr>
                        <a:t>$25,411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66FF"/>
                          </a:solidFill>
                          <a:effectLst/>
                          <a:latin typeface="Arial"/>
                        </a:rPr>
                        <a:t>$28,102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66FF"/>
                          </a:solidFill>
                          <a:effectLst/>
                          <a:latin typeface="Arial"/>
                        </a:rPr>
                        <a:t>$37,003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66FF"/>
                          </a:solidFill>
                          <a:effectLst/>
                          <a:latin typeface="Arial"/>
                        </a:rPr>
                        <a:t>$47,104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66FF"/>
                          </a:solidFill>
                          <a:effectLst/>
                          <a:latin typeface="Arial"/>
                        </a:rPr>
                        <a:t>$65,190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66FF"/>
                          </a:solidFill>
                          <a:effectLst/>
                          <a:latin typeface="Arial"/>
                        </a:rPr>
                        <a:t>$78,463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66FF"/>
                          </a:solidFill>
                          <a:effectLst/>
                          <a:latin typeface="Arial"/>
                        </a:rPr>
                        <a:t>$120,247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66FF"/>
                          </a:solidFill>
                          <a:effectLst/>
                          <a:latin typeface="Arial"/>
                        </a:rPr>
                        <a:t>$100,569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CC0066"/>
                          </a:solidFill>
                          <a:effectLst/>
                          <a:latin typeface="Arial"/>
                        </a:rPr>
                        <a:t>Female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CC0066"/>
                          </a:solidFill>
                          <a:effectLst/>
                          <a:latin typeface="Arial"/>
                        </a:rPr>
                        <a:t>$32,499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CC0066"/>
                          </a:solidFill>
                          <a:effectLst/>
                          <a:latin typeface="Arial"/>
                        </a:rPr>
                        <a:t>$16,953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CC0066"/>
                          </a:solidFill>
                          <a:effectLst/>
                          <a:latin typeface="Arial"/>
                        </a:rPr>
                        <a:t>$17,054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CC0066"/>
                          </a:solidFill>
                          <a:effectLst/>
                          <a:latin typeface="Arial"/>
                        </a:rPr>
                        <a:t>$25,385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CC0066"/>
                          </a:solidFill>
                          <a:effectLst/>
                          <a:latin typeface="Arial"/>
                        </a:rPr>
                        <a:t>$32,038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CC0066"/>
                          </a:solidFill>
                          <a:effectLst/>
                          <a:latin typeface="Arial"/>
                        </a:rPr>
                        <a:t>$44,092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CC0066"/>
                          </a:solidFill>
                          <a:effectLst/>
                          <a:latin typeface="Arial"/>
                        </a:rPr>
                        <a:t>$54,801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CC0066"/>
                          </a:solidFill>
                          <a:effectLst/>
                          <a:latin typeface="Arial"/>
                        </a:rPr>
                        <a:t>$75,979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CC0066"/>
                          </a:solidFill>
                          <a:effectLst/>
                          <a:latin typeface="Arial"/>
                        </a:rPr>
                        <a:t>$71,040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2743200" y="2613124"/>
          <a:ext cx="5715000" cy="4116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2177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U.S. Per-Capita Income, Median Household Income, </a:t>
            </a:r>
          </a:p>
          <a:p>
            <a:pPr algn="ctr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and Median Family Income: 1967 to 2015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9400" y="5867400"/>
            <a:ext cx="60959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Source: U.S. Census Bureau, 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Current Population Survey, 2016 Annual Social and Economic Supplement.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6183778"/>
              </p:ext>
            </p:extLst>
          </p:nvPr>
        </p:nvGraphicFramePr>
        <p:xfrm>
          <a:off x="2845764" y="2209800"/>
          <a:ext cx="6069637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409042"/>
              </p:ext>
            </p:extLst>
          </p:nvPr>
        </p:nvGraphicFramePr>
        <p:xfrm>
          <a:off x="228600" y="1676401"/>
          <a:ext cx="2590800" cy="3712511"/>
        </p:xfrm>
        <a:graphic>
          <a:graphicData uri="http://schemas.openxmlformats.org/drawingml/2006/table">
            <a:tbl>
              <a:tblPr/>
              <a:tblGrid>
                <a:gridCol w="508778"/>
                <a:gridCol w="552079"/>
                <a:gridCol w="837138"/>
                <a:gridCol w="692805"/>
              </a:tblGrid>
              <a:tr h="5753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effectLst/>
                          <a:latin typeface="Arial"/>
                        </a:rPr>
                        <a:t>Year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Per-Capita Income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effectLst/>
                          <a:latin typeface="Arial"/>
                        </a:rPr>
                        <a:t>Median Household Income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Median Family Income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5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2015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32,653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53,657 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, Albany AMT, Helvetica"/>
                        </a:rPr>
                        <a:t>76,697</a:t>
                      </a:r>
                    </a:p>
                  </a:txBody>
                  <a:tcPr marL="10855" marR="10855" marT="10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45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30,176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53,657 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, Albany AMT, Helvetica"/>
                        </a:rPr>
                        <a:t>66,632</a:t>
                      </a:r>
                    </a:p>
                  </a:txBody>
                  <a:tcPr marL="10855" marR="10855" marT="10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45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28,184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52250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64,030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5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27,319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51,371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62,527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5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2011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26,708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50,502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69,821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5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2010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26,059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50,046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60,609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5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2009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26,409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50,221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61,082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5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2008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27,589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52,029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63,366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5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2005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25,035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46,242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55,832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5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2000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22,970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43,162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52,148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5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1995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19,871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39,306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46,843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5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1990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18,894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39,324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46,429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5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1985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17,280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37,059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43,518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5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1980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15,844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36,035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42,776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5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1975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13,972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34,980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39,784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5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1970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12,543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35,232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38,954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5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1967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11,067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/>
                        </a:rPr>
                        <a:t>32,783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Arial"/>
                        </a:rPr>
                        <a:t>35,629</a:t>
                      </a:r>
                    </a:p>
                  </a:txBody>
                  <a:tcPr marL="10855" marR="10855" marT="108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694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0" y="0"/>
            <a:ext cx="2743200" cy="6553200"/>
          </a:xfrm>
          <a:prstGeom prst="rect">
            <a:avLst/>
          </a:prstGeom>
          <a:solidFill>
            <a:srgbClr val="F2F2F2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 anchor="t">
            <a:noAutofit/>
          </a:bodyPr>
          <a:lstStyle/>
          <a:p>
            <a:pPr algn="ctr"/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Percentage of </a:t>
            </a:r>
          </a:p>
          <a:p>
            <a:pPr algn="ctr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U.S. Persons Below Poverty Level, by Race </a:t>
            </a:r>
          </a:p>
          <a:p>
            <a:pPr algn="ctr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and Ethnicity: </a:t>
            </a:r>
          </a:p>
          <a:p>
            <a:pPr algn="ctr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1976 to 2015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6138" y="5791200"/>
            <a:ext cx="23184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Source: U.S. Census Bureau, 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Current Population Survey, 2016 Annual Social and Economic Supplement.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751957"/>
              </p:ext>
            </p:extLst>
          </p:nvPr>
        </p:nvGraphicFramePr>
        <p:xfrm>
          <a:off x="4150740" y="304800"/>
          <a:ext cx="1523181" cy="2668002"/>
        </p:xfrm>
        <a:graphic>
          <a:graphicData uri="http://schemas.openxmlformats.org/drawingml/2006/table">
            <a:tbl>
              <a:tblPr/>
              <a:tblGrid>
                <a:gridCol w="222743"/>
                <a:gridCol w="295158"/>
                <a:gridCol w="304997"/>
                <a:gridCol w="304997"/>
                <a:gridCol w="395286"/>
              </a:tblGrid>
              <a:tr h="125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effectLst/>
                          <a:latin typeface="Arial"/>
                        </a:rPr>
                        <a:t>Year 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effectLst/>
                          <a:latin typeface="Arial"/>
                        </a:rPr>
                        <a:t>Black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effectLst/>
                          <a:latin typeface="Arial"/>
                        </a:rPr>
                        <a:t>White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effectLst/>
                          <a:latin typeface="Arial"/>
                        </a:rPr>
                        <a:t>Hispanic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effectLst/>
                          <a:latin typeface="Arial"/>
                        </a:rPr>
                        <a:t>2015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13.5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24.1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11.6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21.4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14.8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26.2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12.7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23.6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14.5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27.2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12.3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23.5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18.0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28.1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11.0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25.4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effectLst/>
                          <a:latin typeface="Arial"/>
                        </a:rPr>
                        <a:t>2011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15.0</a:t>
                      </a:r>
                    </a:p>
                  </a:txBody>
                  <a:tcPr marL="7390" marR="7390" marT="7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27.6</a:t>
                      </a:r>
                    </a:p>
                  </a:txBody>
                  <a:tcPr marL="7390" marR="7390" marT="7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12.8</a:t>
                      </a:r>
                    </a:p>
                  </a:txBody>
                  <a:tcPr marL="7390" marR="7390" marT="7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25.3</a:t>
                      </a:r>
                    </a:p>
                  </a:txBody>
                  <a:tcPr marL="7390" marR="7390" marT="73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effectLst/>
                          <a:latin typeface="Arial"/>
                        </a:rPr>
                        <a:t>2010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15.1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27.4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13.0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26.6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effectLst/>
                          <a:latin typeface="Arial"/>
                        </a:rPr>
                        <a:t>2009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14.3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25.8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12.3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25.3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effectLst/>
                          <a:latin typeface="Arial"/>
                        </a:rPr>
                        <a:t>2008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13.2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24.7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11.2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23.2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effectLst/>
                          <a:latin typeface="Arial"/>
                        </a:rPr>
                        <a:t>2007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12.5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24.5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10.5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21.5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effectLst/>
                          <a:latin typeface="Arial"/>
                        </a:rPr>
                        <a:t>2006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12.3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24.3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10.3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effectLst/>
                          <a:latin typeface="Arial"/>
                        </a:rPr>
                        <a:t>20.6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effectLst/>
                          <a:latin typeface="Arial"/>
                        </a:rPr>
                        <a:t>2005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12.6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24.9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10.6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21.8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2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effectLst/>
                          <a:latin typeface="Arial"/>
                        </a:rPr>
                        <a:t>2004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effectLst/>
                          <a:latin typeface="Arial"/>
                        </a:rPr>
                        <a:t>12.7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effectLst/>
                          <a:latin typeface="Arial"/>
                        </a:rPr>
                        <a:t>24.7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effectLst/>
                          <a:latin typeface="Arial"/>
                        </a:rPr>
                        <a:t>10.8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effectLst/>
                          <a:latin typeface="Arial"/>
                        </a:rPr>
                        <a:t>21.9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effectLst/>
                          <a:latin typeface="Arial"/>
                        </a:rPr>
                        <a:t>2003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12.5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24.4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10.5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22.5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effectLst/>
                          <a:latin typeface="Arial"/>
                        </a:rPr>
                        <a:t>2002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12.1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24.1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10.2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21.8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effectLst/>
                          <a:latin typeface="Arial"/>
                        </a:rPr>
                        <a:t>2001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11.7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22.7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9.9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21.4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effectLst/>
                          <a:latin typeface="Arial"/>
                        </a:rPr>
                        <a:t>2000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11.3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22.5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9.5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21.5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effectLst/>
                          <a:latin typeface="Arial"/>
                        </a:rPr>
                        <a:t>1999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11.9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23.6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9.8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22.7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effectLst/>
                          <a:latin typeface="Arial"/>
                        </a:rPr>
                        <a:t>1998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12.7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26.1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10.5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25.6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effectLst/>
                          <a:latin typeface="Arial"/>
                        </a:rPr>
                        <a:t>1997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13.3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26.5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11.0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27.1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effectLst/>
                          <a:latin typeface="Arial"/>
                        </a:rPr>
                        <a:t>1996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13.7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28.4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effectLst/>
                          <a:latin typeface="Arial"/>
                        </a:rPr>
                        <a:t>11.2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effectLst/>
                          <a:latin typeface="Arial"/>
                        </a:rPr>
                        <a:t>29.4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923780"/>
              </p:ext>
            </p:extLst>
          </p:nvPr>
        </p:nvGraphicFramePr>
        <p:xfrm>
          <a:off x="6172201" y="304800"/>
          <a:ext cx="1566799" cy="2638440"/>
        </p:xfrm>
        <a:graphic>
          <a:graphicData uri="http://schemas.openxmlformats.org/drawingml/2006/table">
            <a:tbl>
              <a:tblPr/>
              <a:tblGrid>
                <a:gridCol w="258264"/>
                <a:gridCol w="295158"/>
                <a:gridCol w="304997"/>
                <a:gridCol w="304997"/>
                <a:gridCol w="403383"/>
              </a:tblGrid>
              <a:tr h="125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effectLst/>
                          <a:latin typeface="Arial"/>
                        </a:rPr>
                        <a:t>Year 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effectLst/>
                          <a:latin typeface="Arial"/>
                        </a:rPr>
                        <a:t>Black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effectLst/>
                          <a:latin typeface="Arial"/>
                        </a:rPr>
                        <a:t>White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effectLst/>
                          <a:latin typeface="Arial"/>
                        </a:rPr>
                        <a:t>Hispanic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64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effectLst/>
                          <a:latin typeface="Arial"/>
                        </a:rPr>
                        <a:t>1995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13.8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29.3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11.2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30.3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64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effectLst/>
                          <a:latin typeface="Arial"/>
                        </a:rPr>
                        <a:t>1994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14.5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30.6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11.7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30.7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64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effectLst/>
                          <a:latin typeface="Arial"/>
                        </a:rPr>
                        <a:t>1993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15.1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33.1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12.2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30.6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64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effectLst/>
                          <a:latin typeface="Arial"/>
                        </a:rPr>
                        <a:t>1992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14.8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33.4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11.9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29.6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64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effectLst/>
                          <a:latin typeface="Arial"/>
                        </a:rPr>
                        <a:t>1991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14.2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32.7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11.3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28.7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64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effectLst/>
                          <a:latin typeface="Arial"/>
                        </a:rPr>
                        <a:t>1990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13.5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31.9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10.7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28.1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64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effectLst/>
                          <a:latin typeface="Arial"/>
                        </a:rPr>
                        <a:t>1989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12.8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30.7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10.0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26.2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64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effectLst/>
                          <a:latin typeface="Arial"/>
                        </a:rPr>
                        <a:t>1988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13.0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31.3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10.1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effectLst/>
                          <a:latin typeface="Arial"/>
                        </a:rPr>
                        <a:t>26.7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64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effectLst/>
                          <a:latin typeface="Arial"/>
                        </a:rPr>
                        <a:t>1987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13.4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32.4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10.4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28.0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64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effectLst/>
                          <a:latin typeface="Arial"/>
                        </a:rPr>
                        <a:t>1986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13.6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31.1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11.0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27.3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64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effectLst/>
                          <a:latin typeface="Arial"/>
                        </a:rPr>
                        <a:t>1985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14.0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31.3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11.4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29.0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64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effectLst/>
                          <a:latin typeface="Arial"/>
                        </a:rPr>
                        <a:t>1984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14.4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33.8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11.5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28.4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64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effectLst/>
                          <a:latin typeface="Arial"/>
                        </a:rPr>
                        <a:t>1983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15.2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35.7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12.1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28.0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64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effectLst/>
                          <a:latin typeface="Arial"/>
                        </a:rPr>
                        <a:t>1982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15.0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35.6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12.0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29.9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64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effectLst/>
                          <a:latin typeface="Arial"/>
                        </a:rPr>
                        <a:t>1981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14.0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34.2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11.1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26.5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64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effectLst/>
                          <a:latin typeface="Arial"/>
                        </a:rPr>
                        <a:t>1980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13.0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32.5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10.2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25.7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64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effectLst/>
                          <a:latin typeface="Arial"/>
                        </a:rPr>
                        <a:t>1979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11.7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31.0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9.0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21.8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64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effectLst/>
                          <a:latin typeface="Arial"/>
                        </a:rPr>
                        <a:t>1978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11.4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30.6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8.7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21.6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64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effectLst/>
                          <a:latin typeface="Arial"/>
                        </a:rPr>
                        <a:t>1977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11.6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31.3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8.9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22.4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640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effectLst/>
                          <a:latin typeface="Arial"/>
                        </a:rPr>
                        <a:t>1976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11.8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effectLst/>
                          <a:latin typeface="Arial"/>
                        </a:rPr>
                        <a:t>31.1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effectLst/>
                          <a:latin typeface="Arial"/>
                        </a:rPr>
                        <a:t>9.1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effectLst/>
                          <a:latin typeface="Arial"/>
                        </a:rPr>
                        <a:t>24.7</a:t>
                      </a:r>
                    </a:p>
                  </a:txBody>
                  <a:tcPr marL="7390" marR="7390" marT="73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905608"/>
            <a:ext cx="6399056" cy="3542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0247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1493</TotalTime>
  <Words>999</Words>
  <Application>Microsoft Office PowerPoint</Application>
  <PresentationFormat>On-screen Show (4:3)</PresentationFormat>
  <Paragraphs>458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Arial, Albany AMT, Helvetica</vt:lpstr>
      <vt:lpstr>ＭＳ Ｐゴシック</vt:lpstr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Paula Nicolella</dc:creator>
  <cp:lastModifiedBy>Jesse</cp:lastModifiedBy>
  <cp:revision>46</cp:revision>
  <dcterms:created xsi:type="dcterms:W3CDTF">2013-01-11T13:35:21Z</dcterms:created>
  <dcterms:modified xsi:type="dcterms:W3CDTF">2016-11-29T20:18:29Z</dcterms:modified>
</cp:coreProperties>
</file>